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sldIdLst>
    <p:sldId id="258" r:id="rId2"/>
    <p:sldId id="458" r:id="rId3"/>
    <p:sldId id="364" r:id="rId4"/>
    <p:sldId id="365" r:id="rId5"/>
    <p:sldId id="426" r:id="rId6"/>
    <p:sldId id="366" r:id="rId7"/>
    <p:sldId id="367" r:id="rId8"/>
    <p:sldId id="377" r:id="rId9"/>
    <p:sldId id="434" r:id="rId10"/>
    <p:sldId id="435" r:id="rId11"/>
    <p:sldId id="437" r:id="rId12"/>
    <p:sldId id="265" r:id="rId13"/>
    <p:sldId id="270" r:id="rId14"/>
    <p:sldId id="271" r:id="rId15"/>
    <p:sldId id="428" r:id="rId16"/>
    <p:sldId id="430" r:id="rId17"/>
    <p:sldId id="431" r:id="rId18"/>
    <p:sldId id="274" r:id="rId19"/>
    <p:sldId id="440" r:id="rId20"/>
    <p:sldId id="291" r:id="rId21"/>
    <p:sldId id="295" r:id="rId22"/>
    <p:sldId id="362" r:id="rId23"/>
    <p:sldId id="467" r:id="rId24"/>
    <p:sldId id="469" r:id="rId25"/>
    <p:sldId id="300" r:id="rId26"/>
    <p:sldId id="301" r:id="rId27"/>
    <p:sldId id="302" r:id="rId28"/>
    <p:sldId id="368" r:id="rId29"/>
    <p:sldId id="369" r:id="rId30"/>
    <p:sldId id="306" r:id="rId31"/>
    <p:sldId id="309" r:id="rId32"/>
    <p:sldId id="383" r:id="rId33"/>
    <p:sldId id="399" r:id="rId34"/>
    <p:sldId id="385" r:id="rId35"/>
    <p:sldId id="388" r:id="rId36"/>
    <p:sldId id="389" r:id="rId37"/>
    <p:sldId id="398" r:id="rId38"/>
    <p:sldId id="400" r:id="rId39"/>
    <p:sldId id="402" r:id="rId40"/>
    <p:sldId id="403" r:id="rId41"/>
    <p:sldId id="407" r:id="rId42"/>
    <p:sldId id="451" r:id="rId43"/>
    <p:sldId id="457" r:id="rId44"/>
    <p:sldId id="471" r:id="rId45"/>
    <p:sldId id="412" r:id="rId46"/>
    <p:sldId id="460" r:id="rId47"/>
    <p:sldId id="462" r:id="rId48"/>
    <p:sldId id="413" r:id="rId49"/>
    <p:sldId id="439" r:id="rId50"/>
    <p:sldId id="419" r:id="rId51"/>
    <p:sldId id="443" r:id="rId52"/>
    <p:sldId id="420" r:id="rId53"/>
    <p:sldId id="453" r:id="rId54"/>
    <p:sldId id="445" r:id="rId55"/>
    <p:sldId id="421" r:id="rId56"/>
    <p:sldId id="422" r:id="rId57"/>
    <p:sldId id="423" r:id="rId58"/>
    <p:sldId id="424" r:id="rId59"/>
    <p:sldId id="425" r:id="rId6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743" autoAdjust="0"/>
  </p:normalViewPr>
  <p:slideViewPr>
    <p:cSldViewPr>
      <p:cViewPr varScale="1">
        <p:scale>
          <a:sx n="87" d="100"/>
          <a:sy n="87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212D35-204F-4120-91CE-1189BE0D2B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170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45EA2-8D5E-46D1-B0F2-79D07B35E867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B1AA3D5-B7E1-4680-A5AA-5F1585F54922}" type="slidenum">
              <a:rPr lang="ru-RU" altLang="ru-RU" sz="1200">
                <a:latin typeface="Times New Roman" pitchFamily="18" charset="0"/>
              </a:rPr>
              <a:pPr algn="r" eaLnBrk="1" hangingPunct="1"/>
              <a:t>21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605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74F8B-1093-4688-8E3F-41B80FE4DF60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146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86034-7C61-400E-92BC-D4C6FEAE0792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22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CB884-8B4D-4223-BEF3-C7B7848053F8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9397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18675-8F95-499E-B0CD-9A4C4ADCCF4D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1458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3E003-C626-4E29-9E5B-3BF8EA8A1B7C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5181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C5A4A-A56A-4946-A582-6298CE5960E4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8263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67B63-3FF4-4E7B-9311-43C30BD93C00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13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348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A95E0F-957C-4244-990C-74792F95CD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C93D-3D4C-4C1F-94AA-6C2FF05DC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8D77-07CE-4B7B-B4A3-4D9934F29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7762-AA58-4C6B-B676-F309246E4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DA2B-FC04-4EDF-B623-6F0666A2D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4518-9787-4736-885C-822201177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03E2-EC3C-4FC0-8E3A-012A47D8A3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F934-44CE-475E-B256-906B3A2D3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8906-EC28-461E-9005-2D6E911EE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34D7-A8A8-45C8-B4AA-5BD0F64F6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53A63-1CCA-49A4-8CDC-E42DD8261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38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338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8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E6DC206-0708-4BCB-A245-709E01E582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052513"/>
            <a:ext cx="8280400" cy="5472112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sz="4400" b="1" dirty="0" err="1">
                <a:solidFill>
                  <a:srgbClr val="66FF99"/>
                </a:solidFill>
              </a:rPr>
              <a:t>Предопухолевая</a:t>
            </a:r>
            <a:r>
              <a:rPr lang="ru-RU" sz="4400" b="1" dirty="0">
                <a:solidFill>
                  <a:srgbClr val="66FF99"/>
                </a:solidFill>
              </a:rPr>
              <a:t> патология и рак </a:t>
            </a:r>
            <a:r>
              <a:rPr lang="ru-RU" sz="4400" b="1" dirty="0" err="1">
                <a:solidFill>
                  <a:srgbClr val="66FF99"/>
                </a:solidFill>
              </a:rPr>
              <a:t>молочнойжелезы</a:t>
            </a:r>
            <a:endParaRPr lang="ru-RU" sz="4400" b="1" dirty="0">
              <a:solidFill>
                <a:srgbClr val="66FF99"/>
              </a:solidFill>
            </a:endParaRPr>
          </a:p>
          <a:p>
            <a:pPr eaLnBrk="1" hangingPunct="1">
              <a:defRPr/>
            </a:pPr>
            <a:endParaRPr lang="ru-RU" sz="4400" b="1" dirty="0">
              <a:solidFill>
                <a:srgbClr val="66FF99"/>
              </a:solidFill>
            </a:endParaRPr>
          </a:p>
          <a:p>
            <a:pPr algn="l" eaLnBrk="1" hangingPunct="1">
              <a:defRPr/>
            </a:pPr>
            <a:r>
              <a:rPr lang="ru-RU" sz="4400" b="1" dirty="0"/>
              <a:t>			</a:t>
            </a:r>
            <a:r>
              <a:rPr lang="ru-RU" sz="1600" b="1" dirty="0"/>
              <a:t>профессор</a:t>
            </a:r>
            <a:r>
              <a:rPr lang="ru-RU" sz="1800" dirty="0"/>
              <a:t> кафедры лучевой 					диагностики,  лучевой терапии и онкологии</a:t>
            </a:r>
          </a:p>
          <a:p>
            <a:pPr algn="l" eaLnBrk="1" hangingPunct="1">
              <a:defRPr/>
            </a:pPr>
            <a:r>
              <a:rPr lang="ru-RU" sz="1800" dirty="0"/>
              <a:t>			д.м.н. Сеньчукова М.А.</a:t>
            </a:r>
          </a:p>
          <a:p>
            <a:pPr eaLnBrk="1" hangingPunct="1">
              <a:defRPr/>
            </a:pPr>
            <a:r>
              <a:rPr lang="ru-RU" sz="1800" dirty="0"/>
              <a:t>			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66FF99"/>
                </a:solidFill>
              </a:rPr>
              <a:t>Патология молочных желез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600200"/>
            <a:ext cx="87868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Пороки и аномалии развития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Воспалительные заболевания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Доброкачественные опухоли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err="1"/>
              <a:t>Дисгормональные</a:t>
            </a:r>
            <a:r>
              <a:rPr lang="ru-RU" dirty="0"/>
              <a:t> дисплазии (мастопатия)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Злокачественные опухоли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Туберкулез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Актиномикоз  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66FF99"/>
                </a:solidFill>
              </a:rPr>
              <a:t>ПРЕДОПУХОЛЕВАЯ ПАТОЛОГИЯ И ФОНОВЫЕ ЗАБОЛЕВАНИЯ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57438"/>
            <a:ext cx="8229600" cy="3773487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Узловая мастопатия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err="1"/>
              <a:t>Внутрипротоковая</a:t>
            </a:r>
            <a:r>
              <a:rPr lang="ru-RU" dirty="0"/>
              <a:t> папиллома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err="1"/>
              <a:t>Цистоаденопапиллома</a:t>
            </a:r>
            <a:endParaRPr lang="ru-RU" dirty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/>
              <a:t>Фиброаденома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>
                <a:solidFill>
                  <a:srgbClr val="66FF99"/>
                </a:solidFill>
              </a:rPr>
              <a:t>Мастопатия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/>
              <a:t>	</a:t>
            </a:r>
            <a:r>
              <a:rPr lang="ru-RU" sz="2800" dirty="0"/>
              <a:t>или фиброзно-кистозная болезнь, </a:t>
            </a:r>
            <a:r>
              <a:rPr lang="ru-RU" sz="2800" dirty="0" err="1"/>
              <a:t>дисгормональная</a:t>
            </a:r>
            <a:r>
              <a:rPr lang="ru-RU" sz="2800" dirty="0"/>
              <a:t> дисплазия  – заболевание молочной железы вне беременности, характеризующееся спектром пролиферативных и регрессивных изменений ткани молочной железы с нарушением соотношения эпителиального и соединительнотканного компонентов. 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rgbClr val="66FF99"/>
                </a:solidFill>
              </a:rPr>
              <a:t/>
            </a:r>
            <a:br>
              <a:rPr lang="ru-RU" sz="3200">
                <a:solidFill>
                  <a:srgbClr val="66FF99"/>
                </a:solidFill>
              </a:rPr>
            </a:br>
            <a:r>
              <a:rPr lang="ru-RU" sz="3200">
                <a:solidFill>
                  <a:srgbClr val="66FF99"/>
                </a:solidFill>
              </a:rPr>
              <a:t>Клинико-рентгенологическая классификация Н.И.Рожковой </a:t>
            </a:r>
            <a:br>
              <a:rPr lang="ru-RU" sz="3200">
                <a:solidFill>
                  <a:srgbClr val="66FF99"/>
                </a:solidFill>
              </a:rPr>
            </a:br>
            <a:r>
              <a:rPr lang="ru-RU" sz="3200">
                <a:solidFill>
                  <a:srgbClr val="66FF99"/>
                </a:solidFill>
              </a:rPr>
              <a:t>(1985 г.)</a:t>
            </a:r>
            <a:r>
              <a:rPr lang="ru-RU" sz="400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7931150" cy="4141787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/>
          </a:p>
          <a:p>
            <a:pPr marL="609600" indent="-609600" eaLnBrk="1" hangingPunct="1">
              <a:defRPr/>
            </a:pPr>
            <a:endParaRPr lang="ru-RU"/>
          </a:p>
          <a:p>
            <a:pPr marL="609600" indent="-609600" eaLnBrk="1" hangingPunct="1">
              <a:defRPr/>
            </a:pPr>
            <a:r>
              <a:rPr lang="ru-RU"/>
              <a:t>Диффузная форма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/>
          </a:p>
          <a:p>
            <a:pPr marL="609600" indent="-609600" eaLnBrk="1" hangingPunct="1">
              <a:defRPr/>
            </a:pPr>
            <a:r>
              <a:rPr lang="ru-RU"/>
              <a:t>Узловая форма</a:t>
            </a:r>
          </a:p>
          <a:p>
            <a:pPr marL="609600" indent="-609600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2D050"/>
                </a:solidFill>
                <a:effectLst/>
              </a:rPr>
              <a:t>Клинические проявления: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92968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>
                <a:solidFill>
                  <a:srgbClr val="FFFF00"/>
                </a:solidFill>
              </a:rPr>
              <a:t>Боль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>
                <a:solidFill>
                  <a:srgbClr val="FFFF00"/>
                </a:solidFill>
              </a:rPr>
              <a:t>Чувство </a:t>
            </a:r>
            <a:r>
              <a:rPr lang="ru-RU" sz="2800" dirty="0" err="1">
                <a:solidFill>
                  <a:srgbClr val="FFFF00"/>
                </a:solidFill>
              </a:rPr>
              <a:t>нагрубания</a:t>
            </a:r>
            <a:r>
              <a:rPr lang="ru-RU" sz="2800" dirty="0">
                <a:solidFill>
                  <a:srgbClr val="FFFF00"/>
                </a:solidFill>
              </a:rPr>
              <a:t> молочных желез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>
                <a:solidFill>
                  <a:srgbClr val="FFFF00"/>
                </a:solidFill>
              </a:rPr>
              <a:t>Выделения из сосков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>
                <a:solidFill>
                  <a:srgbClr val="FFFF00"/>
                </a:solidFill>
              </a:rPr>
              <a:t>Уплотнения молочных желез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>
                <a:solidFill>
                  <a:srgbClr val="FFFF00"/>
                </a:solidFill>
              </a:rPr>
              <a:t>Связь с менструальным циклом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/>
              <a:t>Головные боли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/>
              <a:t>Отеки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/>
              <a:t>Повышенная нервная возбудимость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/>
              <a:t>Беспокойство, чувство страха в </a:t>
            </a:r>
            <a:r>
              <a:rPr lang="ru-RU" sz="2800" dirty="0" err="1"/>
              <a:t>предменструальном</a:t>
            </a:r>
            <a:r>
              <a:rPr lang="ru-RU" sz="2800" dirty="0"/>
              <a:t> периоде  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92D050"/>
                </a:solidFill>
                <a:effectLst/>
              </a:rPr>
              <a:t>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Анамнез</a:t>
            </a:r>
          </a:p>
          <a:p>
            <a:pPr>
              <a:defRPr/>
            </a:pPr>
            <a:r>
              <a:rPr lang="ru-RU" sz="2400" dirty="0"/>
              <a:t>Обследование и пальпация молочных желез</a:t>
            </a:r>
          </a:p>
          <a:p>
            <a:pPr>
              <a:defRPr/>
            </a:pPr>
            <a:r>
              <a:rPr lang="ru-RU" sz="2400" dirty="0"/>
              <a:t>Ультразвуковое исследование молочных желез</a:t>
            </a:r>
          </a:p>
          <a:p>
            <a:pPr>
              <a:defRPr/>
            </a:pPr>
            <a:r>
              <a:rPr lang="ru-RU" sz="2400" dirty="0"/>
              <a:t>Маммография (у женщин старше 40 лет)</a:t>
            </a:r>
          </a:p>
          <a:p>
            <a:pPr>
              <a:defRPr/>
            </a:pPr>
            <a:r>
              <a:rPr lang="ru-RU" sz="2400" dirty="0"/>
              <a:t>Клеточный мазок выделений из соска</a:t>
            </a:r>
          </a:p>
          <a:p>
            <a:pPr>
              <a:defRPr/>
            </a:pPr>
            <a:r>
              <a:rPr lang="ru-RU" sz="2400" dirty="0" err="1"/>
              <a:t>Тонкоигольная</a:t>
            </a:r>
            <a:r>
              <a:rPr lang="ru-RU" sz="2400" dirty="0"/>
              <a:t> биопсия или </a:t>
            </a:r>
            <a:r>
              <a:rPr lang="ru-RU" sz="2400" dirty="0" err="1"/>
              <a:t>трепанобиопсия</a:t>
            </a:r>
            <a:r>
              <a:rPr lang="ru-RU" sz="2400" dirty="0"/>
              <a:t> очаговых образований в молочной железе</a:t>
            </a:r>
          </a:p>
          <a:p>
            <a:pPr>
              <a:defRPr/>
            </a:pPr>
            <a:r>
              <a:rPr lang="ru-RU" sz="2400" dirty="0"/>
              <a:t>Ультразвуковое исследование щитовидной железы и органов малого таза</a:t>
            </a:r>
          </a:p>
          <a:p>
            <a:pPr>
              <a:defRPr/>
            </a:pPr>
            <a:r>
              <a:rPr lang="ru-RU" sz="2400" dirty="0"/>
              <a:t>Определение уровня пролактина</a:t>
            </a:r>
          </a:p>
          <a:p>
            <a:pPr>
              <a:defRPr/>
            </a:pPr>
            <a:r>
              <a:rPr lang="ru-RU" sz="2400" dirty="0"/>
              <a:t>Консультация эндокринолога</a:t>
            </a:r>
          </a:p>
          <a:p>
            <a:pPr>
              <a:defRPr/>
            </a:pPr>
            <a:r>
              <a:rPr lang="ru-RU" sz="2400" dirty="0"/>
              <a:t>Консультация гинеколога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428625" y="6143625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/>
              <a:t>УЗИ картина внутрипротоковой папилломы</a:t>
            </a:r>
          </a:p>
        </p:txBody>
      </p:sp>
      <p:pic>
        <p:nvPicPr>
          <p:cNvPr id="20483" name="Picture 3" descr="F:\Иностранный факульте\Лекции\Иллюстрации\РМЖ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14313"/>
            <a:ext cx="7507287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Иностранный факульте\Лекции\Иллюстрации\РМЖ\317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15913"/>
            <a:ext cx="7929562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571500" y="5929313"/>
            <a:ext cx="8215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/>
              <a:t>Маммограммы пациенток с фиброаденомой молочной железы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66FF99"/>
                </a:solidFill>
              </a:rPr>
              <a:t>Лечение диффузной мастопатии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Растительные сборы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Гомеопатические препараты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Витаминотерапия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Йодсодержащие препараты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Энзимотерапия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Нейролептики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/>
              <a:t>Антигистамины</a:t>
            </a:r>
            <a:r>
              <a:rPr lang="ru-RU" sz="2000" dirty="0"/>
              <a:t> и </a:t>
            </a:r>
            <a:r>
              <a:rPr lang="ru-RU" sz="2000" dirty="0" err="1"/>
              <a:t>антипростагландины</a:t>
            </a:r>
            <a:r>
              <a:rPr lang="ru-RU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Иммуномодуляторы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Спазмолитики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Психотерапия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Отказ от вредных привычек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Специальная диета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Гормональная терапия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94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	Лечение доброкачественных опухолей молочных желез и очаговых форм мастопатии – хирургическое.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	Операция – секторальная резекция молочной железы.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5888"/>
            <a:ext cx="8640763" cy="64817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FFFF00"/>
                </a:solidFill>
              </a:rPr>
              <a:t>Социально-экономическое бремя РМЖ в 2014 г. составило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34,76</a:t>
            </a:r>
            <a:r>
              <a:rPr lang="ru-RU" sz="2800" dirty="0" smtClean="0">
                <a:solidFill>
                  <a:srgbClr val="FF0000"/>
                </a:solidFill>
              </a:rPr>
              <a:t> миллиардов рублей</a:t>
            </a:r>
            <a:r>
              <a:rPr lang="ru-RU" sz="2800" dirty="0" smtClean="0">
                <a:solidFill>
                  <a:srgbClr val="FFFF00"/>
                </a:solidFill>
              </a:rPr>
              <a:t>, что превышает данный показатель при раке почки, яичников, предстательной железы, легкого и меланомы вместе взятых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Причины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Высокая заболеваемость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Высокая смертность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Многократные курсы дорогостоящей лекарственной терапии даже на ранних стадиях заболевания</a:t>
            </a:r>
          </a:p>
          <a:p>
            <a:pPr marL="514350" indent="-514350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Решение проблемы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Ранняя диагностика (скрининг рака молочной железы)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Профилактика (диагностика и лечение фоновых и </a:t>
            </a:r>
            <a:r>
              <a:rPr lang="ru-RU" sz="2400" dirty="0" err="1" smtClean="0"/>
              <a:t>предраковых</a:t>
            </a:r>
            <a:r>
              <a:rPr lang="ru-RU" sz="2400" dirty="0" smtClean="0"/>
              <a:t> заболеваний)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>
                <a:solidFill>
                  <a:srgbClr val="FFFF00"/>
                </a:solidFill>
              </a:rPr>
              <a:t>РАК МОЛОЧНОЙ ЖЕЛЕЗЫ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142875"/>
            <a:ext cx="7215187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FFFF"/>
                </a:solidFill>
              </a:rPr>
              <a:t>Рак молочной железы</a:t>
            </a:r>
            <a:endParaRPr lang="ru-RU" sz="4000" dirty="0">
              <a:solidFill>
                <a:srgbClr val="00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000125"/>
            <a:ext cx="8229600" cy="5643563"/>
          </a:xfrm>
          <a:noFill/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Это наиболее часто встречаемый у женщин онкологический диагноз</a:t>
            </a:r>
          </a:p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В </a:t>
            </a:r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2019 </a:t>
            </a:r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г в мире было выявлено </a:t>
            </a:r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1,9 </a:t>
            </a:r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млн. новых случаев РМЖ</a:t>
            </a:r>
          </a:p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35-50% случаев заболевания приходится на женщин старше 65 лет </a:t>
            </a:r>
          </a:p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За 10 лет заболеваемость возросла на 32,2%</a:t>
            </a:r>
          </a:p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Ежегодный прирост – 2,74%</a:t>
            </a:r>
          </a:p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Стандартизированный показатель заболеваемости в РФ  в 2019 году составил 53,34 (</a:t>
            </a:r>
            <a:r>
              <a:rPr lang="ru-RU" altLang="ru-RU" sz="2400" dirty="0" smtClean="0">
                <a:solidFill>
                  <a:srgbClr val="FF0000"/>
                </a:solidFill>
                <a:effectLst/>
              </a:rPr>
              <a:t>58</a:t>
            </a:r>
            <a:r>
              <a:rPr lang="en-US" altLang="ru-RU" sz="2400" dirty="0" smtClean="0">
                <a:solidFill>
                  <a:srgbClr val="FF0000"/>
                </a:solidFill>
                <a:effectLst/>
              </a:rPr>
              <a:t>,13</a:t>
            </a:r>
            <a:r>
              <a:rPr lang="ru-RU" alt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в области – </a:t>
            </a:r>
            <a:r>
              <a:rPr lang="en-US" altLang="ru-RU" sz="2400" dirty="0" smtClean="0">
                <a:solidFill>
                  <a:schemeClr val="tx2"/>
                </a:solidFill>
                <a:effectLst/>
              </a:rPr>
              <a:t>2</a:t>
            </a:r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5 место) на 100 тыс. женского населения</a:t>
            </a:r>
          </a:p>
          <a:p>
            <a:pPr eaLnBrk="1" hangingPunct="1"/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1 место в структуре онкологической заболеваемости у женщин – 2</a:t>
            </a:r>
            <a:r>
              <a:rPr lang="en-US" altLang="ru-RU" sz="2400" dirty="0" smtClean="0">
                <a:solidFill>
                  <a:schemeClr val="tx2"/>
                </a:solidFill>
                <a:effectLst/>
              </a:rPr>
              <a:t>1,2</a:t>
            </a:r>
            <a:r>
              <a:rPr lang="ru-RU" altLang="ru-RU" sz="2400" dirty="0" smtClean="0">
                <a:solidFill>
                  <a:schemeClr val="tx2"/>
                </a:solidFill>
                <a:effectLst/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435975" cy="56546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5400" dirty="0">
                <a:solidFill>
                  <a:srgbClr val="FFFF00"/>
                </a:solidFill>
                <a:latin typeface="Tahoma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- Смертность от РМЖ в Оренбургской области в 2018 г была выше общероссийских показателей и составила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4,64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на 100 тыс. женского населения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+mj-lt"/>
              </a:rPr>
              <a:t>13,59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на 100 тыс. женского населения по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России, 24 место);</a:t>
            </a:r>
            <a:endParaRPr lang="ru-RU" sz="2400" dirty="0">
              <a:solidFill>
                <a:schemeClr val="tx2"/>
              </a:solidFill>
              <a:effectLst/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	- За 10 лет смертность уменьшилась на 19,25%;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	- У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71,7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% женщин диагноз был установлен на 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</a:rPr>
              <a:t>I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 – 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</a:rPr>
              <a:t>II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стадии (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j-lt"/>
              </a:rPr>
              <a:t>66,4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%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по области).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	- Заболевание выявлено активно у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44,1%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пациентов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j-lt"/>
              </a:rPr>
              <a:t>49,5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%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по области).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	- Одногодичная летальность составила –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5,5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%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j-lt"/>
              </a:rPr>
              <a:t>4,6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%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по области).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	- Состояли на учете 5 лет и более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62,1%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больных (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j-lt"/>
              </a:rPr>
              <a:t>61,5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+mj-lt"/>
              </a:rPr>
              <a:t>% по области).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  <a:effectLst/>
              <a:latin typeface="+mj-lt"/>
            </a:endParaRPr>
          </a:p>
          <a:p>
            <a:pPr algn="just" eaLnBrk="1" hangingPunct="1">
              <a:defRPr/>
            </a:pPr>
            <a:endParaRPr lang="ru-RU" sz="2000" dirty="0">
              <a:solidFill>
                <a:srgbClr val="FFFF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7" cy="72402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/>
              </a:rPr>
              <a:t>Гистологические типы рака молочной железы</a:t>
            </a:r>
            <a:r>
              <a:rPr lang="en-GB" sz="3200" b="1" dirty="0" smtClean="0">
                <a:solidFill>
                  <a:schemeClr val="tx1"/>
                </a:solidFill>
                <a:effectLst/>
              </a:rPr>
              <a:t> </a:t>
            </a:r>
            <a:endParaRPr lang="ru-RU" sz="32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538234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rgbClr val="00B050"/>
                </a:solidFill>
                <a:effectLst/>
              </a:rPr>
              <a:t>I. </a:t>
            </a:r>
            <a:r>
              <a:rPr lang="ru-RU" sz="2800" b="1" dirty="0" err="1" smtClean="0">
                <a:solidFill>
                  <a:srgbClr val="FFFF00"/>
                </a:solidFill>
                <a:effectLst/>
              </a:rPr>
              <a:t>Неинвазивный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рак  </a:t>
            </a:r>
            <a:r>
              <a:rPr lang="en-GB" sz="2800" b="1" dirty="0" smtClean="0">
                <a:effectLst/>
              </a:rPr>
              <a:t>(carcinoma in situ):</a:t>
            </a:r>
          </a:p>
          <a:p>
            <a:pPr marL="0" indent="0"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GB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Внутрипротоковый</a:t>
            </a:r>
            <a:r>
              <a:rPr lang="ru-RU" sz="2800" dirty="0" smtClean="0">
                <a:effectLst/>
              </a:rPr>
              <a:t> рак</a:t>
            </a:r>
            <a:endParaRPr lang="en-GB" sz="2800" dirty="0" smtClean="0">
              <a:effectLst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GB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Внутридольковый рак</a:t>
            </a:r>
            <a:endParaRPr lang="en-GB" sz="2800" dirty="0" smtClean="0"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800" b="1" dirty="0" smtClean="0">
                <a:effectLst/>
              </a:rPr>
              <a:t>II. </a:t>
            </a:r>
            <a:r>
              <a:rPr lang="ru-RU" sz="2800" b="1" dirty="0" err="1" smtClean="0">
                <a:solidFill>
                  <a:srgbClr val="FFFF00"/>
                </a:solidFill>
                <a:effectLst/>
              </a:rPr>
              <a:t>Инвазивный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рак </a:t>
            </a:r>
            <a:r>
              <a:rPr lang="ru-RU" sz="2800" b="1" dirty="0" smtClean="0">
                <a:effectLst/>
              </a:rPr>
              <a:t> </a:t>
            </a:r>
            <a:endParaRPr lang="en-GB" sz="2800" b="1" dirty="0" smtClean="0">
              <a:effectLst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GB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Протоковая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аденокарцинома</a:t>
            </a:r>
            <a:r>
              <a:rPr lang="ru-RU" sz="2800" dirty="0" smtClean="0">
                <a:effectLst/>
              </a:rPr>
              <a:t>  </a:t>
            </a:r>
            <a:r>
              <a:rPr lang="en-GB" sz="2800" dirty="0" smtClean="0">
                <a:effectLst/>
              </a:rPr>
              <a:t> (78%). </a:t>
            </a:r>
          </a:p>
          <a:p>
            <a:pPr marL="0" indent="0"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GB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Дольковая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аденокарцинома</a:t>
            </a:r>
            <a:r>
              <a:rPr lang="ru-RU" sz="2800" dirty="0" smtClean="0">
                <a:effectLst/>
              </a:rPr>
              <a:t> </a:t>
            </a:r>
            <a:r>
              <a:rPr lang="en-GB" sz="2800" dirty="0" smtClean="0">
                <a:effectLst/>
              </a:rPr>
              <a:t> (9%). </a:t>
            </a:r>
          </a:p>
          <a:p>
            <a:pPr marL="0" indent="0"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GB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Редкие </a:t>
            </a:r>
            <a:r>
              <a:rPr lang="ru-RU" sz="2800" dirty="0" err="1" smtClean="0">
                <a:effectLst/>
              </a:rPr>
              <a:t>типыы</a:t>
            </a:r>
            <a:r>
              <a:rPr lang="en-GB" sz="2800" dirty="0" smtClean="0">
                <a:effectLst/>
              </a:rPr>
              <a:t> (5%). </a:t>
            </a:r>
          </a:p>
          <a:p>
            <a:pPr marL="0" indent="0"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GB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Воспалительный рак молочной железы </a:t>
            </a:r>
            <a:r>
              <a:rPr lang="en-GB" sz="2800" dirty="0" smtClean="0">
                <a:effectLst/>
              </a:rPr>
              <a:t> (1%).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800" b="1" dirty="0" smtClean="0">
                <a:effectLst/>
              </a:rPr>
              <a:t>III.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Рак </a:t>
            </a:r>
            <a:r>
              <a:rPr lang="ru-RU" sz="2800" b="1" dirty="0" err="1" smtClean="0">
                <a:solidFill>
                  <a:srgbClr val="FFFF00"/>
                </a:solidFill>
                <a:effectLst/>
              </a:rPr>
              <a:t>Педжета</a:t>
            </a:r>
            <a:r>
              <a:rPr lang="en-GB" sz="2800" dirty="0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508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/>
              </a:rPr>
              <a:t>Метастазирование рака молочной железы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71937"/>
          </a:xfrm>
        </p:spPr>
        <p:txBody>
          <a:bodyPr/>
          <a:lstStyle/>
          <a:p>
            <a:pPr marL="0" indent="0" algn="just"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tx2"/>
                </a:solidFill>
                <a:effectLst/>
              </a:rPr>
              <a:t>Лимфогенное</a:t>
            </a:r>
            <a:endParaRPr lang="ru-RU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effectLst/>
              </a:rPr>
              <a:t>Гематогенное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effectLst/>
              </a:rPr>
              <a:t>Контактное</a:t>
            </a:r>
            <a:r>
              <a:rPr lang="en-GB" dirty="0" smtClean="0">
                <a:solidFill>
                  <a:schemeClr val="tx2"/>
                </a:solidFill>
                <a:effectLst/>
              </a:rPr>
              <a:t> (</a:t>
            </a:r>
            <a:r>
              <a:rPr lang="ru-RU" dirty="0" smtClean="0">
                <a:solidFill>
                  <a:schemeClr val="tx2"/>
                </a:solidFill>
                <a:effectLst/>
              </a:rPr>
              <a:t>кожные метастазы)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FFFF"/>
                </a:solidFill>
              </a:rPr>
              <a:t>КЛИНИКА РАКА МОЛОЧНОЙ ЖЕЛЕЗЫ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r>
              <a:rPr lang="ru-RU"/>
              <a:t>Клиническая форма</a:t>
            </a:r>
          </a:p>
          <a:p>
            <a:pPr eaLnBrk="1" hangingPunct="1">
              <a:defRPr/>
            </a:pPr>
            <a:r>
              <a:rPr lang="ru-RU"/>
              <a:t>Стадия заболевания</a:t>
            </a:r>
          </a:p>
          <a:p>
            <a:pPr eaLnBrk="1" hangingPunct="1">
              <a:defRPr/>
            </a:pPr>
            <a:r>
              <a:rPr lang="ru-RU"/>
              <a:t>Возраст больной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00FFFF"/>
                </a:solidFill>
              </a:rPr>
              <a:t>Клинические формы рака молочной железы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>
                <a:solidFill>
                  <a:srgbClr val="FFFF00"/>
                </a:solidFill>
              </a:rPr>
              <a:t>Узловая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>
                <a:solidFill>
                  <a:srgbClr val="FFFF00"/>
                </a:solidFill>
              </a:rPr>
              <a:t>Диффузная: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	</a:t>
            </a:r>
            <a:r>
              <a:rPr lang="ru-RU" sz="2800">
                <a:solidFill>
                  <a:schemeClr val="hlink"/>
                </a:solidFill>
              </a:rPr>
              <a:t>отечно-инфильтративная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>
                <a:solidFill>
                  <a:schemeClr val="hlink"/>
                </a:solidFill>
              </a:rPr>
              <a:t>	маститоподобная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>
                <a:solidFill>
                  <a:schemeClr val="hlink"/>
                </a:solidFill>
              </a:rPr>
              <a:t>	рожистоподобная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>
                <a:solidFill>
                  <a:schemeClr val="hlink"/>
                </a:solidFill>
              </a:rPr>
              <a:t>	панцирный рак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>
                <a:solidFill>
                  <a:srgbClr val="FFFF00"/>
                </a:solidFill>
              </a:rPr>
              <a:t>Атипичные: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/>
              <a:t>	</a:t>
            </a:r>
            <a:r>
              <a:rPr lang="ru-RU" sz="2800">
                <a:solidFill>
                  <a:schemeClr val="hlink"/>
                </a:solidFill>
              </a:rPr>
              <a:t>рак Педжета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>
                <a:solidFill>
                  <a:schemeClr val="hlink"/>
                </a:solidFill>
              </a:rPr>
              <a:t>	оккультный рак молочной железы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>
                <a:solidFill>
                  <a:schemeClr val="hlink"/>
                </a:solidFill>
              </a:rPr>
              <a:t>	язвенная форма рака молочной железы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/>
          </a:p>
          <a:p>
            <a:pPr eaLnBrk="1" hangingPunct="1">
              <a:lnSpc>
                <a:spcPct val="80000"/>
              </a:lnSpc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00FFFF"/>
                </a:solidFill>
              </a:rPr>
              <a:t>Узловая форма рака молочной железы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z="2400">
                <a:solidFill>
                  <a:srgbClr val="FFFF00"/>
                </a:solidFill>
              </a:rPr>
              <a:t>Опухолевый узел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Наличие определяемого узла в ткани молочной железы без четких контуров, ограничено подвижного, плотной консистенции;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Безболезненность опухолевого узла;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Различного характера деформации ткани органа.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Изьязвление или прорастание кожи над опухолью;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Серозные или кровянистые выделения из соска;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Изъязвление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Неподвижность</a:t>
            </a:r>
            <a:endParaRPr lang="ru-RU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FFFF00"/>
                </a:solidFill>
              </a:rPr>
              <a:t>Кожные симптомы: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площадки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втяжения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умбиликации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лимонной корки</a:t>
            </a:r>
          </a:p>
          <a:p>
            <a:pPr eaLnBrk="1" hangingPunct="1">
              <a:buFontTx/>
              <a:buChar char="-"/>
              <a:defRPr/>
            </a:pPr>
            <a:r>
              <a:rPr lang="ru-RU" sz="2400"/>
              <a:t>Втяжение соска</a:t>
            </a:r>
          </a:p>
          <a:p>
            <a:pPr eaLnBrk="1" hangingPunct="1">
              <a:defRPr/>
            </a:pPr>
            <a:r>
              <a:rPr lang="ru-RU" sz="2400">
                <a:solidFill>
                  <a:srgbClr val="FFFF00"/>
                </a:solidFill>
              </a:rPr>
              <a:t>Увеличение регионарных лимфатических узлов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solidFill>
                  <a:srgbClr val="FFFF00"/>
                </a:solidFill>
              </a:rPr>
              <a:t>- 	</a:t>
            </a:r>
            <a:r>
              <a:rPr lang="ru-RU" sz="2400"/>
              <a:t>Конгломерат плотных, неподвижных, зачастую «вколоченных» лимфатических узлов в аксиллярной области;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- 	Надключичные метастазы с той же стороны или перекрестные подмышечные или надключичные метастазы;</a:t>
            </a:r>
          </a:p>
          <a:p>
            <a:pPr eaLnBrk="1" hangingPunct="1">
              <a:defRPr/>
            </a:pPr>
            <a:endParaRPr lang="ru-RU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РМЖ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25" y="0"/>
            <a:ext cx="587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2400" dirty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>
                <a:solidFill>
                  <a:srgbClr val="66FF99"/>
                </a:solidFill>
              </a:rPr>
              <a:t>Факторы риска</a:t>
            </a:r>
            <a:r>
              <a:rPr lang="ru-RU" sz="4400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00FFFF"/>
                </a:solidFill>
              </a:rPr>
              <a:t>Диффузные формы рака молочной железы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14313" y="1214438"/>
            <a:ext cx="8501062" cy="451961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400" dirty="0"/>
              <a:t>Увеличение железы в размерах (уменьшение при панцирной форме)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Отсутствует опухолевый узел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Диффузная инфильтрация ткани молочной железы или ее части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Симптом лимонной корки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Изменение цвета кожи (пастозность, </a:t>
            </a:r>
            <a:r>
              <a:rPr lang="ru-RU" sz="2400" dirty="0" err="1"/>
              <a:t>синюшность</a:t>
            </a:r>
            <a:r>
              <a:rPr lang="ru-RU" sz="2400" dirty="0"/>
              <a:t>, </a:t>
            </a:r>
            <a:r>
              <a:rPr lang="ru-RU" sz="2400" dirty="0" err="1"/>
              <a:t>гиперэмия</a:t>
            </a:r>
            <a:r>
              <a:rPr lang="ru-RU" sz="2400" dirty="0"/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Изменения со стороны соска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Относятся к </a:t>
            </a:r>
            <a:r>
              <a:rPr lang="ru-RU" sz="2400" dirty="0" err="1"/>
              <a:t>инфломатозным</a:t>
            </a:r>
            <a:r>
              <a:rPr lang="ru-RU" sz="2400" dirty="0"/>
              <a:t> (агрессивным, быстротекущим) формам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Боль в молочной железе, тяжесть, чувство </a:t>
            </a:r>
            <a:r>
              <a:rPr lang="ru-RU" sz="2400" dirty="0" err="1"/>
              <a:t>распирания</a:t>
            </a:r>
            <a:endParaRPr lang="ru-RU" sz="2400" dirty="0"/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Увеличение регионарных </a:t>
            </a:r>
            <a:r>
              <a:rPr lang="ru-RU" sz="2400" dirty="0" err="1"/>
              <a:t>лимфоузлов</a:t>
            </a:r>
            <a:endParaRPr lang="ru-RU" sz="2400" dirty="0"/>
          </a:p>
          <a:p>
            <a:pPr eaLnBrk="1" hangingPunct="1">
              <a:buFontTx/>
              <a:buChar char="-"/>
              <a:defRPr/>
            </a:pPr>
            <a:endParaRPr lang="ru-RU" sz="2000" dirty="0"/>
          </a:p>
          <a:p>
            <a:pPr eaLnBrk="1" hangingPunct="1"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tapoc.trbo.yandex.net/tapoc_secure_proxy/374a35fdab5aaddab8787fcdcc1a41c8?url=http%3A%2F%2Fvmede.org%2Fsait%2Fcontent%2FOnkologiya_davudov_2010%2F18_files%2Fmb4_0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928688"/>
            <a:ext cx="8001000" cy="326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</a:rPr>
              <a:t>АТИПИЧНЫЕ ФОРМЫ РМЖ </a:t>
            </a:r>
          </a:p>
          <a:p>
            <a:pPr algn="ctr" eaLnBrk="1" hangingPunct="1">
              <a:defRPr/>
            </a:pPr>
            <a:endParaRPr lang="ru-RU" dirty="0">
              <a:solidFill>
                <a:srgbClr val="FFFF00"/>
              </a:solidFill>
            </a:endParaRPr>
          </a:p>
          <a:p>
            <a:pPr marL="457200" indent="-4572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800" dirty="0">
                <a:solidFill>
                  <a:srgbClr val="FFFF00"/>
                </a:solidFill>
              </a:rPr>
              <a:t>РАК ПЕДЖЕТА</a:t>
            </a:r>
          </a:p>
          <a:p>
            <a:pPr marL="457200" indent="-4572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800" dirty="0">
                <a:solidFill>
                  <a:srgbClr val="FFFF00"/>
                </a:solidFill>
              </a:rPr>
              <a:t>ЯЗВЕННАЯ ФОРМА РМЖ</a:t>
            </a:r>
          </a:p>
          <a:p>
            <a:pPr marL="457200" indent="-4572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800" dirty="0">
                <a:solidFill>
                  <a:srgbClr val="FFFF00"/>
                </a:solidFill>
              </a:rPr>
              <a:t>ОККУЛЬТНЫЙ РМЖ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Рак молочной железы (Рак Педжет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79248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928688" y="285750"/>
            <a:ext cx="6929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РАК ПЕДЖЕТА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tapoc.trbo.yandex.net/tapoc_secure_proxy/aff4bde5669a567e701b6ea04810337e?url=http%3A%2F%2Fimg.medscape.com%2Fpi%2Femed%2Fckb%2Fdermatology%2F1048885-1101235-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8143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tapoc.trbo.yandex.net/tapoc_secure_proxy/420e130fe42f47e7a6c3d398b04c13cc?url=http%3A%2F%2Fwww.doktor.by%2Fupload%2Fiblock%2F7e1%2F7e12722e8788e7db31d0ea3e15f73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81438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30275"/>
            <a:ext cx="7904162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928688" y="142875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>
                <a:solidFill>
                  <a:srgbClr val="00B050"/>
                </a:solidFill>
              </a:rPr>
              <a:t>ЯЗВЕННАЯ ФОРМА РМЖ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РМЖ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88925"/>
            <a:ext cx="7993062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642938" y="214313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00FFFF"/>
                </a:solidFill>
                <a:latin typeface="Tahoma" pitchFamily="34" charset="0"/>
              </a:rPr>
              <a:t>Основные диагностические методики</a:t>
            </a:r>
            <a:endParaRPr lang="ru-RU" altLang="ru-RU" sz="2800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285750" y="857250"/>
            <a:ext cx="84296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Пальпация молочных желез;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Маммографическое исследование;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При подозрении на внутрипротоковый рак рентгенодогическое исследование применяется с контрастированием (дуктография).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Ультразвуковое исследование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Термография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Магнитно-резонансная томография (МРТ)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Цитологический метод или трепано-биопсия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Аспирационная вакумная биопсия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ИГХ 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Остеосцинтиграфия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Рентгенография органов грудной клетки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УЗИ печени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Консультация гинеколога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Консультация других специалистов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1600" b="1">
                <a:latin typeface="Tahoma" pitchFamily="34" charset="0"/>
              </a:rPr>
              <a:t/>
            </a:r>
            <a:br>
              <a:rPr lang="ru-RU" altLang="ru-RU" sz="1600" b="1">
                <a:latin typeface="Tahoma" pitchFamily="34" charset="0"/>
              </a:rPr>
            </a:br>
            <a:endParaRPr lang="ru-RU" altLang="ru-RU" sz="1600" b="1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66FF99"/>
                </a:solidFill>
                <a:effectLst/>
              </a:rPr>
              <a:t>Наследственность</a:t>
            </a:r>
            <a:r>
              <a:rPr lang="en-US" altLang="ru-RU" sz="3600" b="1" smtClean="0">
                <a:solidFill>
                  <a:srgbClr val="66FF99"/>
                </a:solidFill>
                <a:effectLst/>
              </a:rPr>
              <a:t/>
            </a:r>
            <a:br>
              <a:rPr lang="en-US" altLang="ru-RU" sz="3600" b="1" smtClean="0">
                <a:solidFill>
                  <a:srgbClr val="66FF99"/>
                </a:solidFill>
                <a:effectLst/>
              </a:rPr>
            </a:br>
            <a:endParaRPr lang="ru-RU" altLang="ru-RU" sz="3600" b="1" smtClean="0">
              <a:solidFill>
                <a:srgbClr val="66FF99"/>
              </a:solidFill>
              <a:effectLst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43000"/>
            <a:ext cx="8429625" cy="5286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solidFill>
                <a:srgbClr val="66FF99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Ген BRCA1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-	Вероятность развития РМЖ достигает 75% в возрасте до 50 лет и 85 – 90% к 70 годам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/>
              <a:t>риск развития рака яичников – 29% в возрасте до 50 лет. 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/>
              <a:t>От 50 до 88% BRCA1-положительных больных имеют тройной негативный рак молочной железы, по сравнению с 14-34% в отсутствии обозначенной мутации.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Ген BRCA-2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/>
              <a:t>- 	Повышает вероятность РМЖ как у мужчин, так и у женщин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/>
              <a:t>не связан с риском развития рака яичников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4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286000" y="26971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P1010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2400" y="-2006600"/>
            <a:ext cx="14528800" cy="1087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P1010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2400" y="-2006600"/>
            <a:ext cx="14528800" cy="1087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F:\Иностранный факульте\Лекции\Иллюстрации\РМЖ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0"/>
            <a:ext cx="600075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tapoc.trbo.yandex.net/tapoc_secure_proxy/3dc6e5f3c0494ddfa3e5b4085b9fd84a?url=http%3A%2F%2Fvestnik.rncrr.ru%2Fvestnik%2Fv13%2Fpapers%2Fborisova_v13.files%2F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52963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theslide.ru/img/thumbs/e52470b35c02f6e51a19fb8141cf17a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FFFF"/>
                </a:solidFill>
              </a:rPr>
              <a:t>Скрининг рака молочной железы</a:t>
            </a:r>
            <a:r>
              <a:rPr lang="ru-RU"/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Маммографический скрининг снижает смертность от рака молочной железы среди женщин 50-69 лет на 35%;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В более раннем возрасте (40-49 лет) данные неоднозначны, что не позволяет относится к этой группе аналогично;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Данных для рекомендации методики самообследования молочных желез в качестве скринингового теста недостаточно.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179388" y="1557338"/>
            <a:ext cx="87852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99DE7"/>
                </a:solidFill>
              </a:rPr>
              <a:t>ПРАВОВЫЕ АСПЕКТЫ РАННЕЙ ДИАГНОСТИКИ РАКА МОЛОЧНОЙ ЖЕЛЕЗЫ:</a:t>
            </a:r>
          </a:p>
          <a:p>
            <a:pPr algn="ctr"/>
            <a:endParaRPr lang="ru-RU" sz="2800" b="1">
              <a:solidFill>
                <a:srgbClr val="099DE7"/>
              </a:solidFill>
            </a:endParaRPr>
          </a:p>
          <a:p>
            <a:pPr algn="just">
              <a:spcAft>
                <a:spcPts val="600"/>
              </a:spcAft>
              <a:buClr>
                <a:srgbClr val="FFFF00"/>
              </a:buClr>
              <a:buFont typeface="Arial" charset="0"/>
              <a:buChar char="•"/>
            </a:pPr>
            <a:r>
              <a:rPr lang="ru-RU" sz="2400"/>
              <a:t>  Приказ Министерства здравоохранения РФ от 13 марта 2019 г. № 124н «Об утверждении Порядка организации  проведения профилактического осмотра и диспансеризации определенных групп взрослого населения»;</a:t>
            </a:r>
          </a:p>
          <a:p>
            <a:pPr algn="just">
              <a:spcAft>
                <a:spcPts val="600"/>
              </a:spcAft>
              <a:buClr>
                <a:srgbClr val="FFFF00"/>
              </a:buClr>
            </a:pPr>
            <a:endParaRPr lang="ru-RU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468313" y="476250"/>
            <a:ext cx="8424862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4400"/>
              <a:t>Условия эффективного скрининга:</a:t>
            </a:r>
          </a:p>
          <a:p>
            <a:pPr marL="514350" indent="-514350">
              <a:buFontTx/>
              <a:buAutoNum type="arabicPeriod"/>
            </a:pPr>
            <a:r>
              <a:rPr lang="ru-RU"/>
              <a:t>Охват 85% населения и более</a:t>
            </a:r>
          </a:p>
          <a:p>
            <a:pPr marL="514350" indent="-514350">
              <a:buFontTx/>
              <a:buAutoNum type="arabicPeriod"/>
            </a:pPr>
            <a:r>
              <a:rPr lang="ru-RU"/>
              <a:t>Современное оборудование (цифровые маммографы)</a:t>
            </a:r>
          </a:p>
          <a:p>
            <a:pPr marL="514350" indent="-514350">
              <a:buFontTx/>
              <a:buAutoNum type="arabicPeriod"/>
            </a:pPr>
            <a:r>
              <a:rPr lang="ru-RU"/>
              <a:t>Квалифицированные специалисты </a:t>
            </a:r>
          </a:p>
          <a:p>
            <a:pPr marL="514350" indent="-514350">
              <a:buFontTx/>
              <a:buAutoNum type="arabicPeriod"/>
            </a:pPr>
            <a:r>
              <a:rPr lang="ru-RU"/>
              <a:t>Мотивация населения!</a:t>
            </a:r>
          </a:p>
          <a:p>
            <a:pPr marL="514350" indent="-514350">
              <a:buFontTx/>
              <a:buAutoNum type="arabicPeriod"/>
            </a:pPr>
            <a:r>
              <a:rPr lang="ru-RU"/>
              <a:t>Мотивация персонала!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 anchorCtr="1"/>
          <a:lstStyle/>
          <a:p>
            <a:pPr algn="ctr" eaLnBrk="1" hangingPunct="1">
              <a:defRPr/>
            </a:pPr>
            <a:endParaRPr lang="ru-RU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1143000" y="714375"/>
            <a:ext cx="6929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ПРИНЦИПЫ ЛЕЧЕНИЯ </a:t>
            </a:r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428625" y="1857375"/>
            <a:ext cx="8286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/>
            <a:r>
              <a:rPr lang="ru-RU" altLang="ru-RU" sz="2800">
                <a:solidFill>
                  <a:srgbClr val="FFFF00"/>
                </a:solidFill>
              </a:rPr>
              <a:t>Определяются 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ru-RU" altLang="ru-RU" sz="2800"/>
              <a:t>клинической формой РМЖ, 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ru-RU" altLang="ru-RU" sz="2800"/>
              <a:t>стадией заболевания, 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ru-RU" altLang="ru-RU" sz="2800"/>
              <a:t>биологическими особенностями опухоли, 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ru-RU" altLang="ru-RU" sz="2800"/>
              <a:t>возрастом пациентки, 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ru-RU" altLang="ru-RU" sz="2800"/>
              <a:t>сопутствующей патологией</a:t>
            </a:r>
          </a:p>
          <a:p>
            <a:pPr marL="457200" indent="-457200" algn="just" eaLnBrk="1" hangingPunct="1">
              <a:buFontTx/>
              <a:buAutoNum type="arabicPeriod"/>
            </a:pPr>
            <a:endParaRPr lang="ru-RU" altLang="ru-RU" sz="2800"/>
          </a:p>
          <a:p>
            <a:pPr marL="457200" indent="-457200" algn="ctr" eaLnBrk="1" hangingPunct="1"/>
            <a:r>
              <a:rPr lang="ru-RU" altLang="ru-RU" sz="2800">
                <a:solidFill>
                  <a:srgbClr val="FFFF00"/>
                </a:solidFill>
              </a:rPr>
              <a:t>РМЖ – системное заболевание и лечение должно быть комплексным</a:t>
            </a:r>
          </a:p>
          <a:p>
            <a:pPr marL="457200" indent="-457200" algn="just" eaLnBrk="1" hangingPunct="1"/>
            <a:endParaRPr lang="ru-RU" altLang="ru-RU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image.jimcdn.com/app/cms/image/transf/dimension=1000x10000:format=jpg/path/s45e535d5c52bd421/image/i4bc7e552aa75790e/version/1412686412/%D1%80%D0%B5%D0%BA%D0%BE%D0%BC%D0%B5%D0%BD%D0%B4%D0%B0%D1%86%D0%B8%D0%B8-%D0%BF%D0%BE-%D0%BB%D0%B5%D1%87%D0%B5%D0%BD%D0%B8%D1%8E-%D1%80%D0%B0%D0%B7%D0%BD%D1%8B%D1%85-%D1%82%D0%B8%D0%BF%D0%BE%D0%B2-%D1%80%D0%B0%D0%BA%D0%B0-%D0%BC%D0%BE%D0%BB%D0%BE%D1%87%D0%BD%D0%BE%D0%B9-%D0%B6%D0%B5%D0%BB%D0%B5%D0%B7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42875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92D050"/>
                </a:solidFill>
              </a:rPr>
              <a:t>Группы риска на наличие генетических мутаций ассоциированных с раком молочной железы</a:t>
            </a:r>
            <a:r>
              <a:rPr lang="ru-RU" b="1" dirty="0">
                <a:solidFill>
                  <a:srgbClr val="92D050"/>
                </a:solidFill>
              </a:rPr>
              <a:t/>
            </a:r>
            <a:br>
              <a:rPr lang="ru-RU" b="1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773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/>
              <a:t>1. </a:t>
            </a:r>
            <a:r>
              <a:rPr lang="ru-RU" sz="2800" dirty="0"/>
              <a:t>Наличие РМЖ у родственниц первой степени родства (матери, сестры)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2. Двусторонние раки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3. Первично-множественные раки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4. Рак яичников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5. Трижды негативные раки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6. Молодой возраст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Хирургическое лечение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Радикальные операции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Радикальные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мастэктомии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charset="-52"/>
              </a:rPr>
              <a:t>Холстеда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charset="-52"/>
              </a:rPr>
              <a:t>Пейти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charset="-52"/>
              </a:rPr>
              <a:t>Мадена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Радикальная резекция молочной железы (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лампэктомия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квадрантэктомия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b="1" dirty="0">
                <a:solidFill>
                  <a:srgbClr val="FFFF00"/>
                </a:solidFill>
              </a:rPr>
              <a:t>Паллиативные операции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Мастэктомия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 Пирогову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Широкая секторальная резекция молочной железы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Tx/>
              <a:buChar char="-"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s://ginekolog.guru/wp-content/uploads/2017/11/ris_4_mastektomia-min-300x225.jpg"/>
          <p:cNvSpPr>
            <a:spLocks noChangeAspect="1" noChangeArrowheads="1"/>
          </p:cNvSpPr>
          <p:nvPr/>
        </p:nvSpPr>
        <p:spPr bwMode="auto">
          <a:xfrm>
            <a:off x="233363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0899" name="AutoShape 4" descr="https://ginekolog.guru/wp-content/uploads/2017/11/ris_4_mastektomia-min-300x225.jpg"/>
          <p:cNvSpPr>
            <a:spLocks noChangeAspect="1" noChangeArrowheads="1"/>
          </p:cNvSpPr>
          <p:nvPr/>
        </p:nvSpPr>
        <p:spPr bwMode="auto">
          <a:xfrm>
            <a:off x="233363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0900" name="AutoShape 6" descr="https://ginekolog.guru/wp-content/uploads/2017/11/ris_4_mastektomia-min-300x225.jpg"/>
          <p:cNvSpPr>
            <a:spLocks noChangeAspect="1" noChangeArrowheads="1"/>
          </p:cNvSpPr>
          <p:nvPr/>
        </p:nvSpPr>
        <p:spPr bwMode="auto">
          <a:xfrm>
            <a:off x="233363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0901" name="Picture 7" descr="C:\Documents and Settings\SENCHUKOVA\Рабочий стол\ris_4_mastektomia-min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2D050"/>
                </a:solidFill>
                <a:latin typeface="Times New Roman" pitchFamily="18" charset="0"/>
              </a:rPr>
              <a:t>РЕКОНСТУКТИВНО-ПЛАСТИЧЕСКИЕ ОПЕРАЦИИ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endParaRPr lang="ru-RU" sz="4000" dirty="0">
              <a:solidFill>
                <a:srgbClr val="92D050"/>
              </a:solidFill>
              <a:latin typeface="Arial Cyr" charset="-52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 lIns="92075" tIns="46038" rIns="92075" bIns="46038"/>
          <a:lstStyle/>
          <a:p>
            <a:pPr algn="just" eaLnBrk="1" hangingPunct="1">
              <a:defRPr/>
            </a:pPr>
            <a:r>
              <a:rPr lang="ru-RU">
                <a:latin typeface="Times New Roman" pitchFamily="18" charset="0"/>
              </a:rPr>
              <a:t>Первичная маммопластика</a:t>
            </a:r>
          </a:p>
          <a:p>
            <a:pPr algn="just" eaLnBrk="1" hangingPunct="1">
              <a:defRPr/>
            </a:pPr>
            <a:r>
              <a:rPr lang="ru-RU">
                <a:latin typeface="Times New Roman" pitchFamily="18" charset="0"/>
              </a:rPr>
              <a:t>Отсроченная маммопластика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>
                <a:latin typeface="Times New Roman" pitchFamily="18" charset="0"/>
              </a:rPr>
              <a:t>	Существует два основные способа имитации формы и объема молочной железы: эндопротезирование или реконструктивная операция с использованием аутогенных тканей </a:t>
            </a:r>
            <a:endParaRPr lang="ru-RU">
              <a:latin typeface="Times New Roman Cyr" charset="-5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:\Иностранный факульте\Лекции\Иллюстрации\РМЖ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354" y="1039847"/>
            <a:ext cx="8423275" cy="564356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11560" y="2418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ОТСРОЧЕННАЯ РЕКОНСТРУКЦИЯ МОЛОЧНОЙ ЖЕЛЕЗЫ С ИСПОЛЬЗОВАНИЕМ ЭНДОПРОТЕЗА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sportnoj.ru/wp-content/uploads/2013/08/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265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4830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ОДНОМОМЕНТНАЯ РЕКОНСТРУКЦИЯ МОЛОЧНОЙ ЖЕЛЕЗЫ С ИСПОЛЬЗОВАНИЕМ ТОРАКО-ДОРЗАЛЬНОГО ЛОСКУТА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Лучевое лечение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послеоперационное облучение применяется только при наличие неблагоприятных морфологических факторов и включает зону первичного рака и зоны регионарного метастазирования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после различных вариантов консервативной хирургии в комбинации или без лекарственной терапии (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Bellon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J.,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Harris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J., USA, 2005)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время применения лучевой терапии может быть разным: сразу после операции с последующей лекарственной терапией; одновременно и после лекарственной терапии, но не позже 6 месяцев (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K.Ganger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Germany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2005).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Лекарственное лечение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04800" y="1524000"/>
            <a:ext cx="86963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неоадъювантная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химиотерапия является стандартом лечения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местнораспространенного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рака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 ранних стадиях используется с целью выполнения сохранных вмешательств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лучшим сочетанием являются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антрациклины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таксанами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Количество курсов – 4. (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M.Kaufmann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Germany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2005)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Лекарственное лечение</a:t>
            </a:r>
            <a:endParaRPr lang="ru-RU" sz="4000" b="1" dirty="0">
              <a:solidFill>
                <a:srgbClr val="FFFF00"/>
              </a:solidFill>
              <a:latin typeface="Times New Roman Cyr" charset="-52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dirty="0" err="1">
                <a:solidFill>
                  <a:srgbClr val="FFFF00"/>
                </a:solidFill>
                <a:latin typeface="Times New Roman" pitchFamily="18" charset="0"/>
              </a:rPr>
              <a:t>адъювантная</a:t>
            </a:r>
            <a:r>
              <a:rPr lang="ru-RU" dirty="0">
                <a:latin typeface="Times New Roman" pitchFamily="18" charset="0"/>
              </a:rPr>
              <a:t> химиотерапия применяется в большинстве случаев и минимальным количеством курсов считается – 6. Лучшим сочетанием является использование </a:t>
            </a:r>
            <a:r>
              <a:rPr lang="ru-RU" dirty="0" err="1">
                <a:latin typeface="Times New Roman" pitchFamily="18" charset="0"/>
              </a:rPr>
              <a:t>антрациклинов</a:t>
            </a:r>
            <a:r>
              <a:rPr lang="ru-RU" dirty="0">
                <a:latin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</a:rPr>
              <a:t>таксанами</a:t>
            </a:r>
            <a:r>
              <a:rPr lang="ru-RU" dirty="0">
                <a:latin typeface="Times New Roman" pitchFamily="18" charset="0"/>
              </a:rPr>
              <a:t> (АС + </a:t>
            </a:r>
            <a:r>
              <a:rPr lang="ru-RU" dirty="0" err="1">
                <a:latin typeface="Times New Roman" pitchFamily="18" charset="0"/>
              </a:rPr>
              <a:t>таксаны</a:t>
            </a:r>
            <a:r>
              <a:rPr lang="ru-RU" dirty="0">
                <a:latin typeface="Times New Roman" pitchFamily="18" charset="0"/>
              </a:rPr>
              <a:t>) (</a:t>
            </a:r>
            <a:r>
              <a:rPr lang="ru-RU" dirty="0" err="1">
                <a:latin typeface="Times New Roman" pitchFamily="18" charset="0"/>
              </a:rPr>
              <a:t>C.Hudis</a:t>
            </a:r>
            <a:r>
              <a:rPr lang="ru-RU" dirty="0">
                <a:latin typeface="Times New Roman" pitchFamily="18" charset="0"/>
              </a:rPr>
              <a:t>, USA, 2005)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</a:rPr>
              <a:t>для пожилых больных возможно использование CMF, AC с последующим приемом </a:t>
            </a:r>
            <a:r>
              <a:rPr lang="ru-RU" dirty="0" err="1">
                <a:latin typeface="Times New Roman" pitchFamily="18" charset="0"/>
              </a:rPr>
              <a:t>капецетабина</a:t>
            </a:r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Адъювантная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эндокринотерапия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таргентная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терапия РМЖ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1844675"/>
            <a:ext cx="9144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 наличие ER+, а особенно PR+ целесообразно использование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антиэстрогенов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тамоксифен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), ингибиторов и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инактиваторов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ароматазы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арамидекс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 высоком уровне экспрессии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Her – 2 – new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антитела к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эпидермальному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фактору роста (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герцептин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Блокаторы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ангиогенеза при метастатическом РМЖ (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авастин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Биофосфанаты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при метастазах РМЖ в кости (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бонафтос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).  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1500188" y="2214563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БЛАГОДАРЮ ЗА ВНИМАНИЕ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66FF99"/>
                </a:solidFill>
              </a:rPr>
              <a:t>Нейроэндокринные нарушения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4505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/>
              <a:t>Нарушения состояния </a:t>
            </a:r>
            <a:r>
              <a:rPr lang="ru-RU" sz="2800" dirty="0" err="1"/>
              <a:t>гипоталамо-гипофизарно-яичниковой</a:t>
            </a:r>
            <a:r>
              <a:rPr lang="ru-RU" sz="2800" dirty="0"/>
              <a:t> системы (аденома гипофиза)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/>
              <a:t>Гиперпластические процессы внутренних половых органов (</a:t>
            </a:r>
            <a:r>
              <a:rPr lang="ru-RU" sz="2800" dirty="0" err="1"/>
              <a:t>эндометриоз</a:t>
            </a:r>
            <a:r>
              <a:rPr lang="ru-RU" sz="2800" dirty="0"/>
              <a:t>, миома матки, гиперплазия эндометрия или их сочетание)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err="1"/>
              <a:t>Гиперандрогения</a:t>
            </a:r>
            <a:endParaRPr lang="ru-RU" sz="2800" dirty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err="1"/>
              <a:t>Гиперпролактинемия</a:t>
            </a:r>
            <a:endParaRPr lang="ru-RU" sz="2800" dirty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/>
              <a:t>Синдром </a:t>
            </a:r>
            <a:r>
              <a:rPr lang="ru-RU" sz="2800" dirty="0" err="1"/>
              <a:t>поликистозных</a:t>
            </a:r>
            <a:r>
              <a:rPr lang="ru-RU" sz="2800" dirty="0"/>
              <a:t> яичников 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92D050"/>
                </a:solidFill>
                <a:effectLst/>
              </a:rPr>
              <a:t>Факторы репродуктивного анамнеза</a:t>
            </a:r>
            <a:r>
              <a:rPr lang="ru-RU" sz="3600" dirty="0">
                <a:solidFill>
                  <a:srgbClr val="66FF99"/>
                </a:solidFill>
              </a:rPr>
              <a:t/>
            </a:r>
            <a:br>
              <a:rPr lang="ru-RU" sz="3600" dirty="0">
                <a:solidFill>
                  <a:srgbClr val="66FF99"/>
                </a:solidFill>
              </a:rPr>
            </a:br>
            <a:endParaRPr lang="ru-RU" sz="3600" dirty="0">
              <a:solidFill>
                <a:srgbClr val="66FF99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 наступление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менархе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(до 12 лет)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Поздняя менопауза (55 лет и старше) увеличивает риск в 2–3 раза.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беременностей и родов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 более родов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Аборты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Гинекологические заболевания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первых родов старше 35 лет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(женщины, родившие двоих детей до 25 лет, имеют втрое меньший риск развития заболеваний молочных желез по сравнению с имевшими только одного ребенка);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крупного плода (4 кг и более).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лактации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Длительная лактация (более 2 лет) 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509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66FF99"/>
                </a:solidFill>
              </a:rPr>
              <a:t>Факторы риска не связанные с репродуктивной функцией</a:t>
            </a:r>
            <a:r>
              <a:rPr lang="ru-RU" dirty="0"/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13"/>
            <a:ext cx="8229600" cy="420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/>
              <a:t>Патология печени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/>
              <a:t>Патология щитовидной железы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/>
              <a:t>Патология надпочечников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/>
              <a:t>Ожирение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/>
              <a:t>Стрессы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/>
              <a:t>Остеохондроз грудного отдела позвоночника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>
                <a:solidFill>
                  <a:srgbClr val="FFFF00"/>
                </a:solidFill>
              </a:rPr>
              <a:t>Травма молочных желез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>
                <a:solidFill>
                  <a:srgbClr val="FFFF00"/>
                </a:solidFill>
              </a:rPr>
              <a:t>Облучение молочных желез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/>
              <a:t/>
            </a:r>
            <a:br>
              <a:rPr lang="ru-RU" sz="4000" b="1" i="1"/>
            </a:br>
            <a:r>
              <a:rPr lang="ru-RU" sz="4000" i="1">
                <a:solidFill>
                  <a:srgbClr val="66FF99"/>
                </a:solidFill>
              </a:rPr>
              <a:t>Рак молочной железы </a:t>
            </a:r>
            <a:r>
              <a:rPr lang="ru-RU" sz="4000" b="1" i="1"/>
              <a:t/>
            </a:r>
            <a:br>
              <a:rPr lang="ru-RU" sz="4000" b="1" i="1"/>
            </a:br>
            <a:endParaRPr lang="ru-RU" sz="4000" b="1" i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/>
              <a:t>	</a:t>
            </a:r>
            <a:r>
              <a:rPr lang="ru-RU"/>
              <a:t>встречается в 3-5 раз чаще на фоне доброкачественных заболеваний молочных желез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	и в 30-40 раз чаще при некоторых формах узловой мастопатии 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1032</Words>
  <Application>Microsoft Office PowerPoint</Application>
  <PresentationFormat>Экран (4:3)</PresentationFormat>
  <Paragraphs>302</Paragraphs>
  <Slides>59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Arial Cyr</vt:lpstr>
      <vt:lpstr>Tahoma</vt:lpstr>
      <vt:lpstr>Times New Roman</vt:lpstr>
      <vt:lpstr>Times New Roman Cyr</vt:lpstr>
      <vt:lpstr>Wingdings</vt:lpstr>
      <vt:lpstr>Лучи</vt:lpstr>
      <vt:lpstr>Презентация PowerPoint</vt:lpstr>
      <vt:lpstr>Презентация PowerPoint</vt:lpstr>
      <vt:lpstr>Презентация PowerPoint</vt:lpstr>
      <vt:lpstr>Наследственность </vt:lpstr>
      <vt:lpstr>Группы риска на наличие генетических мутаций ассоциированных с раком молочной железы </vt:lpstr>
      <vt:lpstr>Нейроэндокринные нарушения</vt:lpstr>
      <vt:lpstr>Факторы репродуктивного анамнеза </vt:lpstr>
      <vt:lpstr>Факторы риска не связанные с репродуктивной функцией </vt:lpstr>
      <vt:lpstr> Рак молочной железы  </vt:lpstr>
      <vt:lpstr>Патология молочных желез</vt:lpstr>
      <vt:lpstr>ПРЕДОПУХОЛЕВАЯ ПАТОЛОГИЯ И ФОНОВЫЕ ЗАБОЛЕВАНИЯ</vt:lpstr>
      <vt:lpstr>Мастопатия</vt:lpstr>
      <vt:lpstr> Клинико-рентгенологическая классификация Н.И.Рожковой  (1985 г.) </vt:lpstr>
      <vt:lpstr>Клинические проявления:</vt:lpstr>
      <vt:lpstr>ДИАГНОСТИКА</vt:lpstr>
      <vt:lpstr>Презентация PowerPoint</vt:lpstr>
      <vt:lpstr>Презентация PowerPoint</vt:lpstr>
      <vt:lpstr>Лечение диффузной мастопатии</vt:lpstr>
      <vt:lpstr>Презентация PowerPoint</vt:lpstr>
      <vt:lpstr>Презентация PowerPoint</vt:lpstr>
      <vt:lpstr>Рак молочной железы</vt:lpstr>
      <vt:lpstr>Презентация PowerPoint</vt:lpstr>
      <vt:lpstr>Гистологические типы рака молочной железы </vt:lpstr>
      <vt:lpstr>Метастазирование рака молочной железы</vt:lpstr>
      <vt:lpstr>КЛИНИКА РАКА МОЛОЧНОЙ ЖЕЛЕЗЫ </vt:lpstr>
      <vt:lpstr>Клинические формы рака молочной железы</vt:lpstr>
      <vt:lpstr>Узловая форма рака молочной железы</vt:lpstr>
      <vt:lpstr>Презентация PowerPoint</vt:lpstr>
      <vt:lpstr>Презентация PowerPoint</vt:lpstr>
      <vt:lpstr>Диффузные формы рака молочной железы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Скрининг рака молочной железы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РЕКОНСТУКТИВНО-ПЛАСТИЧЕСКИЕ ОПЕРАЦИИ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Лекарственное лечение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82</cp:revision>
  <dcterms:created xsi:type="dcterms:W3CDTF">2012-04-27T18:01:57Z</dcterms:created>
  <dcterms:modified xsi:type="dcterms:W3CDTF">2021-10-29T11:14:11Z</dcterms:modified>
</cp:coreProperties>
</file>